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7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4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embeddedFontLst>
    <p:embeddedFont>
      <p:font typeface="Play" panose="020B0604020202020204" charset="0"/>
      <p:regular r:id="rId10"/>
      <p:bold r:id="rId11"/>
    </p:embeddedFont>
    <p:embeddedFont>
      <p:font typeface="Source Code Pro" panose="020F0502020204030204" pitchFamily="49" charset="0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8" roundtripDataSignature="AMtx7mhGPWul9lV7x9YEEniz/aWkCptZd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customXml" Target="../customXml/item1.xml"/><Relationship Id="rId10" Type="http://schemas.openxmlformats.org/officeDocument/2006/relationships/font" Target="fonts/font1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l-BE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" name="Google Shape;7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3" name="Google Shape;8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bf8f47739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bf8f477397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g3bf8f477397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l-BE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bf8f477397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bf8f477397_1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g3bf8f477397_1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l-BE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0" name="Google Shape;11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bf8f477397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bf8f477397_1_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g3bf8f477397_1_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l-BE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bf8f477397_1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bf8f477397_1_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g3bf8f477397_1_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l-BE"/>
              <a:t>7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endParaRPr/>
          </a:p>
        </p:txBody>
      </p:sp>
      <p:sp>
        <p:nvSpPr>
          <p:cNvPr id="11" name="Google Shape;11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  <p:pic>
        <p:nvPicPr>
          <p:cNvPr id="15" name="Google Shape;15;p4" descr="A black background with a red yellow and blue circle&#10;&#10;Description automatically generated"/>
          <p:cNvPicPr preferRelativeResize="0"/>
          <p:nvPr/>
        </p:nvPicPr>
        <p:blipFill rotWithShape="1">
          <a:blip r:embed="rId11">
            <a:alphaModFix/>
          </a:blip>
          <a:srcRect t="35632" b="22752"/>
          <a:stretch/>
        </p:blipFill>
        <p:spPr>
          <a:xfrm>
            <a:off x="8816197" y="136525"/>
            <a:ext cx="3035778" cy="842261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dologie.be/_downloads/3573ebe2682a2353fbef4513b0e46be6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podologie.be/_downloads/0c0cd1c456e8172782d0d8b958569125" TargetMode="External"/><Relationship Id="rId4" Type="http://schemas.openxmlformats.org/officeDocument/2006/relationships/hyperlink" Target="https://www.podologie.be/_downloads/2dd8935552c5bf9cf54293a8c5248e90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dologie.be/_downloads/d2eea2c638a1a17cb858f70347ad260e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BE"/>
              <a:t>vergadering podologiekring waasland 29/1/26</a:t>
            </a:r>
            <a:endParaRPr/>
          </a:p>
        </p:txBody>
      </p:sp>
      <p:sp>
        <p:nvSpPr>
          <p:cNvPr id="78" name="Google Shape;7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BE"/>
              <a:t>Royal Belgian Podiatry Association</a:t>
            </a:r>
            <a:endParaRPr/>
          </a:p>
        </p:txBody>
      </p:sp>
      <p:sp>
        <p:nvSpPr>
          <p:cNvPr id="79" name="Google Shape;7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BE"/>
              <a:t>www.podologie.be</a:t>
            </a:r>
            <a:endParaRPr/>
          </a:p>
        </p:txBody>
      </p:sp>
      <p:sp>
        <p:nvSpPr>
          <p:cNvPr id="80" name="Google Shape;8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nl-BE"/>
              <a:t>1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BE"/>
              <a:t>agenda</a:t>
            </a:r>
            <a:endParaRPr/>
          </a:p>
        </p:txBody>
      </p:sp>
      <p:sp>
        <p:nvSpPr>
          <p:cNvPr id="86" name="Google Shape;86;p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nl-BE"/>
              <a:t>happy 2026!!</a:t>
            </a:r>
            <a:endParaRPr/>
          </a:p>
        </p:txBody>
      </p:sp>
      <p:sp>
        <p:nvSpPr>
          <p:cNvPr id="87" name="Google Shape;87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BE"/>
              <a:t>Royal Belgian Podiatry Association</a:t>
            </a:r>
            <a:endParaRPr/>
          </a:p>
        </p:txBody>
      </p:sp>
      <p:sp>
        <p:nvSpPr>
          <p:cNvPr id="88" name="Google Shape;88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BE"/>
              <a:t>www.podologie.be</a:t>
            </a:r>
            <a:endParaRPr/>
          </a:p>
        </p:txBody>
      </p:sp>
      <p:sp>
        <p:nvSpPr>
          <p:cNvPr id="89" name="Google Shape;89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nl-BE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bf8f477397_0_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/>
              <a:t>agenda</a:t>
            </a:r>
            <a:endParaRPr/>
          </a:p>
        </p:txBody>
      </p:sp>
      <p:sp>
        <p:nvSpPr>
          <p:cNvPr id="96" name="Google Shape;96;g3bf8f477397_0_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900" cy="823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nl-BE"/>
              <a:t>terugkoppeling</a:t>
            </a:r>
            <a:endParaRPr/>
          </a:p>
        </p:txBody>
      </p:sp>
      <p:sp>
        <p:nvSpPr>
          <p:cNvPr id="97" name="Google Shape;97;g3bf8f477397_0_0"/>
          <p:cNvSpPr txBox="1">
            <a:spLocks noGrp="1"/>
          </p:cNvSpPr>
          <p:nvPr>
            <p:ph type="body" idx="2"/>
          </p:nvPr>
        </p:nvSpPr>
        <p:spPr>
          <a:xfrm>
            <a:off x="4092553" y="2379975"/>
            <a:ext cx="6324300" cy="3684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rgbClr val="666666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Arial"/>
              <a:buChar char="●"/>
            </a:pPr>
            <a:r>
              <a:rPr lang="nl-BE" sz="1800" b="1">
                <a:solidFill>
                  <a:srgbClr val="666666"/>
                </a:solidFill>
              </a:rPr>
              <a:t>open netwerk ELZ 11/12 </a:t>
            </a:r>
            <a:endParaRPr sz="1800" b="1">
              <a:solidFill>
                <a:srgbClr val="666666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Arial"/>
              <a:buChar char="●"/>
            </a:pPr>
            <a:r>
              <a:rPr lang="nl-BE" sz="1800" b="1">
                <a:solidFill>
                  <a:srgbClr val="666666"/>
                </a:solidFill>
              </a:rPr>
              <a:t>plaatselijke netwerken ELZ:</a:t>
            </a:r>
            <a:endParaRPr sz="1800" b="1">
              <a:solidFill>
                <a:srgbClr val="66666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BE" sz="1800">
                <a:solidFill>
                  <a:srgbClr val="666666"/>
                </a:solidFill>
              </a:rPr>
              <a:t>      wie geweest?</a:t>
            </a:r>
            <a:endParaRPr sz="1800">
              <a:solidFill>
                <a:srgbClr val="66666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BE" sz="1800">
                <a:solidFill>
                  <a:srgbClr val="666666"/>
                </a:solidFill>
              </a:rPr>
              <a:t>      ervaring?</a:t>
            </a:r>
            <a:endParaRPr sz="1800">
              <a:solidFill>
                <a:srgbClr val="666666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Arial"/>
              <a:buChar char="●"/>
            </a:pPr>
            <a:r>
              <a:rPr lang="nl-BE" sz="1800" b="1">
                <a:solidFill>
                  <a:srgbClr val="666666"/>
                </a:solidFill>
              </a:rPr>
              <a:t>bewegen op verwijzing</a:t>
            </a:r>
            <a:endParaRPr sz="1800" b="1">
              <a:solidFill>
                <a:srgbClr val="66666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BE" sz="1800">
                <a:solidFill>
                  <a:srgbClr val="666666"/>
                </a:solidFill>
              </a:rPr>
              <a:t>      ervaringen?</a:t>
            </a:r>
            <a:endParaRPr sz="1800">
              <a:solidFill>
                <a:srgbClr val="666666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g3bf8f477397_0_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l-BE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bf8f477397_1_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/>
              <a:t>agenda : nabije toekomst</a:t>
            </a:r>
            <a:endParaRPr/>
          </a:p>
        </p:txBody>
      </p:sp>
      <p:sp>
        <p:nvSpPr>
          <p:cNvPr id="105" name="Google Shape;105;g3bf8f477397_1_0"/>
          <p:cNvSpPr txBox="1">
            <a:spLocks noGrp="1"/>
          </p:cNvSpPr>
          <p:nvPr>
            <p:ph type="body" idx="1"/>
          </p:nvPr>
        </p:nvSpPr>
        <p:spPr>
          <a:xfrm>
            <a:off x="839811" y="1681175"/>
            <a:ext cx="9735600" cy="823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nl-BE"/>
              <a:t>evenement orthopedie - podologie</a:t>
            </a:r>
            <a:endParaRPr/>
          </a:p>
        </p:txBody>
      </p:sp>
      <p:sp>
        <p:nvSpPr>
          <p:cNvPr id="106" name="Google Shape;106;g3bf8f477397_1_0"/>
          <p:cNvSpPr txBox="1">
            <a:spLocks noGrp="1"/>
          </p:cNvSpPr>
          <p:nvPr>
            <p:ph type="body" idx="2"/>
          </p:nvPr>
        </p:nvSpPr>
        <p:spPr>
          <a:xfrm>
            <a:off x="839799" y="2505075"/>
            <a:ext cx="10515600" cy="3851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nl-BE"/>
              <a:t>dr Jeroen Van Den Langenbergh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nl-BE"/>
              <a:t>Vitaz orthopedie - kringwerking podologie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nl-BE"/>
              <a:t>waar?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nl-BE"/>
              <a:t>wanneer?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nl-BE"/>
              <a:t>voorstel sponsoring? </a:t>
            </a:r>
            <a:endParaRPr/>
          </a:p>
        </p:txBody>
      </p:sp>
      <p:sp>
        <p:nvSpPr>
          <p:cNvPr id="107" name="Google Shape;107;g3bf8f477397_1_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l-BE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"/>
          <p:cNvSpPr txBox="1">
            <a:spLocks noGrp="1"/>
          </p:cNvSpPr>
          <p:nvPr>
            <p:ph type="title"/>
          </p:nvPr>
        </p:nvSpPr>
        <p:spPr>
          <a:xfrm>
            <a:off x="839800" y="457200"/>
            <a:ext cx="3932100" cy="9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BE" sz="4400"/>
              <a:t>varia</a:t>
            </a:r>
            <a:endParaRPr sz="4400"/>
          </a:p>
        </p:txBody>
      </p:sp>
      <p:sp>
        <p:nvSpPr>
          <p:cNvPr id="113" name="Google Shape;113;p3"/>
          <p:cNvSpPr txBox="1">
            <a:spLocks noGrp="1"/>
          </p:cNvSpPr>
          <p:nvPr>
            <p:ph type="body" idx="1"/>
          </p:nvPr>
        </p:nvSpPr>
        <p:spPr>
          <a:xfrm>
            <a:off x="748800" y="1907625"/>
            <a:ext cx="10694400" cy="22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nl-BE" sz="3600"/>
              <a:t>foutief </a:t>
            </a:r>
            <a:r>
              <a:rPr lang="nl-BE" sz="3400"/>
              <a:t>gebruik ‘podologie’</a:t>
            </a:r>
            <a:endParaRPr sz="34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20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nl-BE" sz="2000"/>
              <a:t>door pedicures in de buurt of andere zorgverstrekkers </a:t>
            </a:r>
            <a:endParaRPr sz="20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20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nl-BE" sz="2000"/>
              <a:t>-&gt; informeren en communiceren</a:t>
            </a:r>
            <a:endParaRPr sz="20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20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nl-BE" sz="2000"/>
              <a:t>indien geen gehoor: klachten brie</a:t>
            </a:r>
            <a:r>
              <a:rPr lang="nl-BE"/>
              <a:t>f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/>
          </a:p>
        </p:txBody>
      </p:sp>
      <p:sp>
        <p:nvSpPr>
          <p:cNvPr id="114" name="Google Shape;114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BE"/>
              <a:t>Royal Belgian Podiatry Association</a:t>
            </a:r>
            <a:endParaRPr/>
          </a:p>
        </p:txBody>
      </p:sp>
      <p:sp>
        <p:nvSpPr>
          <p:cNvPr id="115" name="Google Shape;115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BE"/>
              <a:t>www.podologie.be</a:t>
            </a:r>
            <a:endParaRPr/>
          </a:p>
        </p:txBody>
      </p:sp>
      <p:sp>
        <p:nvSpPr>
          <p:cNvPr id="116" name="Google Shape;116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nl-BE"/>
              <a:t>5</a:t>
            </a:fld>
            <a:endParaRPr/>
          </a:p>
        </p:txBody>
      </p:sp>
      <p:sp>
        <p:nvSpPr>
          <p:cNvPr id="117" name="Google Shape;117;p3"/>
          <p:cNvSpPr txBox="1"/>
          <p:nvPr/>
        </p:nvSpPr>
        <p:spPr>
          <a:xfrm>
            <a:off x="839800" y="4457350"/>
            <a:ext cx="10694400" cy="13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33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C5C5C"/>
              </a:buClr>
              <a:buSzPts val="1650"/>
              <a:buChar char="●"/>
            </a:pPr>
            <a:r>
              <a:rPr lang="nl-BE" sz="1650">
                <a:solidFill>
                  <a:srgbClr val="5C5C5C"/>
                </a:solidFill>
                <a:highlight>
                  <a:srgbClr val="F2F2F2"/>
                </a:highlight>
              </a:rPr>
              <a:t>Klacht / Brief ingebrekestelling inzake het foutief gebruik van podologisch relevante terminologie  | </a:t>
            </a:r>
            <a:r>
              <a:rPr lang="nl-BE" sz="1650" u="sng">
                <a:solidFill>
                  <a:srgbClr val="005880"/>
                </a:solidFill>
                <a:highlight>
                  <a:srgbClr val="F2F2F2"/>
                </a:highligh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Download</a:t>
            </a:r>
            <a:endParaRPr sz="1650" u="sng">
              <a:solidFill>
                <a:srgbClr val="005880"/>
              </a:solidFill>
              <a:highlight>
                <a:srgbClr val="F2F2F2"/>
              </a:highlight>
            </a:endParaRPr>
          </a:p>
          <a:p>
            <a:pPr marL="457200" lvl="0" indent="-3333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C5C5C"/>
              </a:buClr>
              <a:buSzPts val="1650"/>
              <a:buChar char="●"/>
            </a:pPr>
            <a:r>
              <a:rPr lang="nl-BE" sz="1650">
                <a:solidFill>
                  <a:srgbClr val="5C5C5C"/>
                </a:solidFill>
                <a:highlight>
                  <a:srgbClr val="F2F2F2"/>
                </a:highlight>
              </a:rPr>
              <a:t>Klacht / Brief ingebrekestelling inzake onrechtmatige uitvoering van technische prestaties  | </a:t>
            </a:r>
            <a:r>
              <a:rPr lang="nl-BE" sz="1650" u="sng">
                <a:solidFill>
                  <a:srgbClr val="005880"/>
                </a:solidFill>
                <a:highlight>
                  <a:srgbClr val="F2F2F2"/>
                </a:highligh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Download</a:t>
            </a:r>
            <a:endParaRPr sz="1650" u="sng">
              <a:solidFill>
                <a:srgbClr val="005880"/>
              </a:solidFill>
              <a:highlight>
                <a:srgbClr val="F2F2F2"/>
              </a:highlight>
            </a:endParaRPr>
          </a:p>
          <a:p>
            <a:pPr marL="457200" lvl="0" indent="-3333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C5C5C"/>
              </a:buClr>
              <a:buSzPts val="1650"/>
              <a:buChar char="●"/>
            </a:pPr>
            <a:r>
              <a:rPr lang="nl-BE" sz="1650">
                <a:solidFill>
                  <a:srgbClr val="5C5C5C"/>
                </a:solidFill>
                <a:highlight>
                  <a:srgbClr val="F2F2F2"/>
                </a:highlight>
              </a:rPr>
              <a:t>Klacht / Brief ingebrekestelling inzake onwettig samenwerkingsverband | </a:t>
            </a:r>
            <a:r>
              <a:rPr lang="nl-BE" sz="1650" u="sng">
                <a:solidFill>
                  <a:srgbClr val="005880"/>
                </a:solidFill>
                <a:highlight>
                  <a:srgbClr val="F2F2F2"/>
                </a:highligh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Download</a:t>
            </a:r>
            <a:endParaRPr sz="1650" u="sng">
              <a:solidFill>
                <a:srgbClr val="005880"/>
              </a:solidFill>
              <a:highlight>
                <a:srgbClr val="F2F2F2"/>
              </a:highligh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bf8f477397_1_1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/>
              <a:t>varia</a:t>
            </a:r>
            <a:endParaRPr/>
          </a:p>
        </p:txBody>
      </p:sp>
      <p:sp>
        <p:nvSpPr>
          <p:cNvPr id="124" name="Google Shape;124;g3bf8f477397_1_1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900" cy="823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nl-BE" sz="3600"/>
              <a:t>zelf in orde?</a:t>
            </a:r>
            <a:endParaRPr sz="3600"/>
          </a:p>
        </p:txBody>
      </p:sp>
      <p:sp>
        <p:nvSpPr>
          <p:cNvPr id="125" name="Google Shape;125;g3bf8f477397_1_1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900" cy="3684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nl-BE"/>
              <a:t>gebruik van foutieve benamingen 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nl-BE"/>
              <a:t>‘ steunzool’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nl-BE"/>
              <a:t>geen verkoop van producten, sandalen met zolen,... </a:t>
            </a:r>
            <a:endParaRPr/>
          </a:p>
        </p:txBody>
      </p:sp>
      <p:sp>
        <p:nvSpPr>
          <p:cNvPr id="126" name="Google Shape;126;g3bf8f477397_1_12"/>
          <p:cNvSpPr txBox="1">
            <a:spLocks noGrp="1"/>
          </p:cNvSpPr>
          <p:nvPr>
            <p:ph type="body" idx="3"/>
          </p:nvPr>
        </p:nvSpPr>
        <p:spPr>
          <a:xfrm>
            <a:off x="6427200" y="1681217"/>
            <a:ext cx="4928100" cy="12093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nl-BE" sz="1650" b="0">
                <a:solidFill>
                  <a:srgbClr val="5C5C5C"/>
                </a:solidFill>
                <a:highlight>
                  <a:srgbClr val="FFFFFF"/>
                </a:highlight>
              </a:rPr>
              <a:t>Deontologische Code | </a:t>
            </a:r>
            <a:r>
              <a:rPr lang="nl-BE" sz="1650" b="0" u="sng">
                <a:solidFill>
                  <a:srgbClr val="005880"/>
                </a:solidFill>
                <a:highlight>
                  <a:srgbClr val="FFFFFF"/>
                </a:highligh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Download</a:t>
            </a:r>
            <a:endParaRPr/>
          </a:p>
        </p:txBody>
      </p:sp>
      <p:sp>
        <p:nvSpPr>
          <p:cNvPr id="127" name="Google Shape;127;g3bf8f477397_1_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l-BE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bf8f477397_1_2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/>
              <a:t>aanvullende varia punten? </a:t>
            </a:r>
            <a:endParaRPr/>
          </a:p>
        </p:txBody>
      </p:sp>
      <p:sp>
        <p:nvSpPr>
          <p:cNvPr id="134" name="Google Shape;134;g3bf8f477397_1_2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900" cy="823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g3bf8f477397_1_2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900" cy="3684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g3bf8f477397_1_2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00" cy="823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g3bf8f477397_1_2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00" cy="3684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g3bf8f477397_1_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l-BE"/>
              <a:t>7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05D87F29EF7F49B96E05F39620AF2E" ma:contentTypeVersion="14" ma:contentTypeDescription="Create a new document." ma:contentTypeScope="" ma:versionID="2ebcdd11bc6a68f7778bbcff981d3042">
  <xsd:schema xmlns:xsd="http://www.w3.org/2001/XMLSchema" xmlns:xs="http://www.w3.org/2001/XMLSchema" xmlns:p="http://schemas.microsoft.com/office/2006/metadata/properties" xmlns:ns2="b5020789-bc72-4853-bff8-3cc8960297b2" xmlns:ns3="be1435da-da34-437e-bf97-e47a3facc235" targetNamespace="http://schemas.microsoft.com/office/2006/metadata/properties" ma:root="true" ma:fieldsID="f0012f0a15ce4ba0db4a09e52118aad3" ns2:_="" ns3:_="">
    <xsd:import namespace="b5020789-bc72-4853-bff8-3cc8960297b2"/>
    <xsd:import namespace="be1435da-da34-437e-bf97-e47a3facc23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020789-bc72-4853-bff8-3cc8960297b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311c831-3f07-47ec-941c-f6bedd7c84c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1435da-da34-437e-bf97-e47a3facc23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3725275-5684-4495-bdee-eb2691c891f1}" ma:internalName="TaxCatchAll" ma:showField="CatchAllData" ma:web="be1435da-da34-437e-bf97-e47a3facc23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5020789-bc72-4853-bff8-3cc8960297b2">
      <Terms xmlns="http://schemas.microsoft.com/office/infopath/2007/PartnerControls"/>
    </lcf76f155ced4ddcb4097134ff3c332f>
    <TaxCatchAll xmlns="be1435da-da34-437e-bf97-e47a3facc235" xsi:nil="true"/>
  </documentManagement>
</p:properties>
</file>

<file path=customXml/itemProps1.xml><?xml version="1.0" encoding="utf-8"?>
<ds:datastoreItem xmlns:ds="http://schemas.openxmlformats.org/officeDocument/2006/customXml" ds:itemID="{B7A3E8EF-C4F7-4D1B-925A-98B9DE0A1D2B}"/>
</file>

<file path=customXml/itemProps2.xml><?xml version="1.0" encoding="utf-8"?>
<ds:datastoreItem xmlns:ds="http://schemas.openxmlformats.org/officeDocument/2006/customXml" ds:itemID="{CD54E90B-826A-4779-A305-B4D2E74B2F00}"/>
</file>

<file path=customXml/itemProps3.xml><?xml version="1.0" encoding="utf-8"?>
<ds:datastoreItem xmlns:ds="http://schemas.openxmlformats.org/officeDocument/2006/customXml" ds:itemID="{FA2F8246-AFA6-44E1-AC98-5CBAB8E992AA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182</Words>
  <Application>Microsoft Office PowerPoint</Application>
  <PresentationFormat>Widescreen</PresentationFormat>
  <Paragraphs>56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Source Code Pro</vt:lpstr>
      <vt:lpstr>Play</vt:lpstr>
      <vt:lpstr>Arial</vt:lpstr>
      <vt:lpstr>Office Theme</vt:lpstr>
      <vt:lpstr>vergadering podologiekring waasland 29/1/26</vt:lpstr>
      <vt:lpstr>agenda</vt:lpstr>
      <vt:lpstr>agenda</vt:lpstr>
      <vt:lpstr>agenda : nabije toekomst</vt:lpstr>
      <vt:lpstr>varia</vt:lpstr>
      <vt:lpstr>varia</vt:lpstr>
      <vt:lpstr>aanvullende varia punten?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Coraline Steingueldoir</dc:creator>
  <cp:lastModifiedBy>Coraline Steingueldoir</cp:lastModifiedBy>
  <cp:revision>1</cp:revision>
  <dcterms:created xsi:type="dcterms:W3CDTF">2024-11-14T12:23:36Z</dcterms:created>
  <dcterms:modified xsi:type="dcterms:W3CDTF">2026-02-02T09:35:34Z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0x0101001B05D87F29EF7F49B96E05F39620AF2E</vt:lpwstr>
  </property>
  <property fmtid="{D5CDD505-2E9C-101B-9397-08002B2CF9AE}" pid="3" name="MediaServiceImageTags">
    <vt:lpwstr/>
  </property>
</Properties>
</file>