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22"/>
  </p:notesMasterIdLst>
  <p:handoutMasterIdLst>
    <p:handoutMasterId r:id="rId23"/>
  </p:handoutMasterIdLst>
  <p:sldIdLst>
    <p:sldId id="259" r:id="rId5"/>
    <p:sldId id="979" r:id="rId6"/>
    <p:sldId id="988" r:id="rId7"/>
    <p:sldId id="980" r:id="rId8"/>
    <p:sldId id="930" r:id="rId9"/>
    <p:sldId id="928" r:id="rId10"/>
    <p:sldId id="912" r:id="rId11"/>
    <p:sldId id="924" r:id="rId12"/>
    <p:sldId id="925" r:id="rId13"/>
    <p:sldId id="931" r:id="rId14"/>
    <p:sldId id="261" r:id="rId15"/>
    <p:sldId id="264" r:id="rId16"/>
    <p:sldId id="265" r:id="rId17"/>
    <p:sldId id="266" r:id="rId18"/>
    <p:sldId id="268" r:id="rId19"/>
    <p:sldId id="267" r:id="rId20"/>
    <p:sldId id="976" r:id="rId21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832FF-A0E5-4CC0-9FB1-9D8A364B37AA}" v="97" dt="2025-11-07T09:07:4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35A192-161E-30A4-5213-9B5B1A4EE2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9E46E-8949-AD4F-8B54-F200B7E44B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261589-65B2-4569-8808-886E242D68D9}" type="datetimeFigureOut">
              <a:rPr lang="nl-BE"/>
              <a:pPr>
                <a:defRPr/>
              </a:pPr>
              <a:t>7/11/2025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4C376-4468-DDE3-5023-B93577851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90D2-7E73-5F91-C7BB-EED43B4F2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E0AB43-2EDC-4DA7-9EAF-A7CAA54713C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5B49A9-BC4A-7D10-ECFD-FDFB312D3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1FBA1-468A-463E-78A2-395FC86C7C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C1CDA7-06F3-43D2-A77D-20129A8397BB}" type="datetimeFigureOut">
              <a:rPr lang="nl-BE"/>
              <a:pPr>
                <a:defRPr/>
              </a:pPr>
              <a:t>7/11/2025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5220DA-DC8D-D209-1AAE-505C561A4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732684-555D-E5CF-B956-0A5813CA2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00BA-1F9B-926D-CD8D-ADC4A18B25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198CD-72FB-20B3-FD38-892727D1A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A5662D-37B0-42F0-9131-1CEEABEBD8E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A7437-7785-215E-078C-879AC2B6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75E99-DE47-6E64-3ACA-8129E8DA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071F1-00DE-A4FE-D8C2-D1CF596B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BA7A-3AEE-410B-941B-4585E90F175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66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9556-56A2-2F39-EC05-3423984B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B347-3B9A-E185-1523-A6CB190D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E2383-5E03-AFB6-C5D6-0DD48B6D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BF0B-3416-40AF-9DF5-FA75B7D3E6B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882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C034-0DB2-19EB-405F-EE2918BB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1D8F-CAA1-DC75-F2BB-FD9EB402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D37C-F203-E629-AC34-47F0A6C9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C026-BF69-4450-A652-ED8B4E18613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807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8F717-6B71-B883-18C0-53FB0641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5336F-0532-FF0B-411C-B7C4AC0A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FA2D34-7BC5-AD1F-D500-65AFA0A4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73CE-6FC3-4FBC-88F9-8BE5A48416C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4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536B53-7C91-E577-83DB-B9ECAC7E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3FD8CA-5498-BCF8-B69A-0EDE4A118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3E6A14-E6D1-3781-4DE9-9439EBE0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2DC3-5403-46EC-BF33-4843F3E0C1CC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705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03FE51-A55B-74F5-F20F-6C479929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EAE6C-C72E-386E-789E-1A35CDCC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A2090-CA9B-A971-3B56-4D81046C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5140-F6CE-48D4-9F95-92F7A8347B09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4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A60643-BAF9-31CC-5E24-F36428FE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BCF32F-2380-1A79-839D-86920A29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AA17F9-E9A5-B68E-4B51-474A0CD0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554A-76AE-452B-9F67-3E5BF880ECD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808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758919-33BF-2AA1-2053-92C5DDAC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19407B-3E11-1970-A958-BD75B744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81439F-5D2D-9231-7A48-6F9F2056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B8B2-775B-4F4F-9F55-7881C09FB96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763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843B1B-3A47-9345-A1CE-55CC6AC0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2B6B2B-D0AD-8065-8EA6-10703D3E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E18B95-2F2A-A609-7160-5C35B793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356E-B3A6-4169-B562-89495B10DF26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027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E37388-AA2F-AA17-3721-DDB533FB0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  <a:endParaRPr lang="nl-BE" altLang="nl-B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759F39-A717-7971-1246-4D9F77D87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dirty="0"/>
              <a:t>Click to edit Master text styles</a:t>
            </a:r>
          </a:p>
          <a:p>
            <a:pPr lvl="1"/>
            <a:r>
              <a:rPr lang="en-US" altLang="nl-BE" dirty="0"/>
              <a:t>Second level</a:t>
            </a:r>
          </a:p>
          <a:p>
            <a:pPr lvl="2"/>
            <a:r>
              <a:rPr lang="en-US" altLang="nl-BE" dirty="0"/>
              <a:t>Third level</a:t>
            </a:r>
          </a:p>
          <a:p>
            <a:pPr lvl="3"/>
            <a:r>
              <a:rPr lang="en-US" altLang="nl-BE" dirty="0"/>
              <a:t>Fourth level</a:t>
            </a:r>
          </a:p>
          <a:p>
            <a:pPr lvl="4"/>
            <a:r>
              <a:rPr lang="en-US" altLang="nl-BE" dirty="0"/>
              <a:t>Fifth level</a:t>
            </a:r>
            <a:endParaRPr lang="nl-BE" altLang="nl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CDF2-6BA2-CBD3-0FE6-C0E1C2A33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7E59A-BBBE-D911-F74F-FBC6BDE28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BE" dirty="0"/>
              <a:t>www.podologie.be/kringwerking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790A6-C465-A871-33F3-53D3D37FF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BAB4AF-C49A-4BAC-A565-9F06A52ED0D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9C7CC50-94F4-A19F-50E0-23C90073AE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09" y="60385"/>
            <a:ext cx="2831700" cy="8070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vlaanderen.be/publicaties/beleidsnota-2024-2029-welzijn-volksgezondheid-gezin-en-armoedebestrijd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andenbroucke.decroo-i.archive.belgium.be/nl/beleidsnota-volksgezondheid-202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h.nl/" TargetMode="External"/><Relationship Id="rId2" Type="http://schemas.openxmlformats.org/officeDocument/2006/relationships/hyperlink" Target="https://vlaamspatientenplatform.be/nl/doelzoeke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9619852-B5E8-471F-B4EC-60B01D4E98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6655" y="1122363"/>
            <a:ext cx="11070077" cy="2387600"/>
          </a:xfrm>
        </p:spPr>
        <p:txBody>
          <a:bodyPr/>
          <a:lstStyle/>
          <a:p>
            <a:r>
              <a:rPr lang="nl-BE" altLang="nl-BE" dirty="0">
                <a:solidFill>
                  <a:srgbClr val="005880"/>
                </a:solidFill>
              </a:rPr>
              <a:t>Geïntegreerde en </a:t>
            </a:r>
            <a:r>
              <a:rPr lang="nl-BE" altLang="nl-BE" b="1" dirty="0">
                <a:solidFill>
                  <a:srgbClr val="005880"/>
                </a:solidFill>
              </a:rPr>
              <a:t>doelgerichte</a:t>
            </a:r>
            <a:r>
              <a:rPr lang="nl-BE" altLang="nl-BE" dirty="0">
                <a:solidFill>
                  <a:srgbClr val="005880"/>
                </a:solidFill>
              </a:rPr>
              <a:t> zorg</a:t>
            </a:r>
            <a:br>
              <a:rPr lang="nl-BE" altLang="nl-BE" dirty="0">
                <a:solidFill>
                  <a:srgbClr val="005880"/>
                </a:solidFill>
              </a:rPr>
            </a:br>
            <a:r>
              <a:rPr lang="nl-BE" altLang="nl-BE" dirty="0">
                <a:solidFill>
                  <a:srgbClr val="005880"/>
                </a:solidFill>
              </a:rPr>
              <a:t>Kringproject podologie ‘25-’26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993E992D-5739-BDCE-4FD9-C495A6E626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BE" altLang="nl-BE" sz="4800" dirty="0">
              <a:solidFill>
                <a:srgbClr val="005880"/>
              </a:solidFill>
            </a:endParaRPr>
          </a:p>
          <a:p>
            <a:r>
              <a:rPr lang="nl-BE" altLang="nl-BE" sz="3600" dirty="0">
                <a:solidFill>
                  <a:srgbClr val="005880"/>
                </a:solidFill>
              </a:rPr>
              <a:t>Met steun van Vlaamse overheid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6F9-99F6-649B-3946-0E96E7718A6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1A54-DBE0-CC68-584D-A45AEBF0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dirty="0"/>
              <a:t>www.podologie.be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EFC7-2916-397E-7CF4-4ED8E496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833E-62B5-4F50-9742-4C6038D47FA4}" type="slidenum">
              <a:rPr lang="nl-BE"/>
              <a:pPr>
                <a:defRPr/>
              </a:pPr>
              <a:t>1</a:t>
            </a:fld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9FBF7A-8DDF-82C9-6811-5DF929001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14680-B47B-59FF-8D40-E6708A67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nl-BE" dirty="0"/>
              <a:t>Kringproject podologie april ‘25- maart ‘26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2F260-252E-0144-D232-59B95D2F1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Uitbouw en ondersteuning van performante werking van de lokale kringen</a:t>
            </a:r>
          </a:p>
          <a:p>
            <a:pPr lvl="1"/>
            <a:r>
              <a:rPr lang="nl-BE" dirty="0"/>
              <a:t>Versterking van de lokale samenwerking tussen beroepsbeoefenaars</a:t>
            </a:r>
          </a:p>
          <a:p>
            <a:pPr lvl="1"/>
            <a:r>
              <a:rPr lang="nl-BE" dirty="0"/>
              <a:t>Aansluiting bij de zorgraad</a:t>
            </a:r>
          </a:p>
          <a:p>
            <a:pPr lvl="1"/>
            <a:r>
              <a:rPr lang="nl-BE" dirty="0"/>
              <a:t>Activeren netwerk</a:t>
            </a:r>
          </a:p>
          <a:p>
            <a:r>
              <a:rPr lang="nl-BE" dirty="0"/>
              <a:t>Ontwikkelen van een opleiding met basiskennis over doelgericht samenwerken </a:t>
            </a:r>
            <a:r>
              <a:rPr lang="nl-BE" dirty="0" err="1"/>
              <a:t>ism</a:t>
            </a:r>
            <a:r>
              <a:rPr lang="nl-BE" dirty="0"/>
              <a:t> het Vlaams Instituut Voor de Eerste Lijn </a:t>
            </a:r>
          </a:p>
          <a:p>
            <a:pPr lvl="1"/>
            <a:r>
              <a:rPr lang="nl-BE" dirty="0"/>
              <a:t>Generiek model door VIVEL uitgewerkt</a:t>
            </a:r>
          </a:p>
          <a:p>
            <a:pPr lvl="1"/>
            <a:r>
              <a:rPr lang="nl-BE" dirty="0" err="1"/>
              <a:t>Beroepsspecifieke</a:t>
            </a:r>
            <a:r>
              <a:rPr lang="nl-BE" dirty="0"/>
              <a:t> casuïstiek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23C786-E434-CFEA-A612-95B34534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8FA4-8365-44A6-BAD2-06DE8D0CEFCE}" type="slidenum">
              <a:rPr lang="nl-BE" smtClean="0"/>
              <a:t>10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3C938F-50C3-B545-0862-F3B3393A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85" y="5007316"/>
            <a:ext cx="2387042" cy="11139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609F8D9-4011-6971-C67F-8AA19DED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6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19866-2EED-E231-69B4-58DE0CC69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CC9F30E-8072-5806-869B-BCE9BF0E8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0524" cy="58938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91FBD8-9B14-7BA2-BAE4-E211B2C5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613CD-78F1-F8AD-4A0F-EF132C1F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www.podologie.be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36568-CDCD-32CB-5FFE-D667C2C6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D6D-E4F8-4BB0-9C65-A5C3C59C47D4}" type="slidenum">
              <a:rPr lang="nl-BE"/>
              <a:pPr>
                <a:defRPr/>
              </a:pPr>
              <a:t>11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BD2D84A-8ECA-5ECB-828A-880ECE42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267" y="5998179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33926-1FFB-42B6-9097-D8397808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B994E01-2D11-5B67-C1D7-5AF10C87E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1590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49D57-ECB5-AFC7-5E52-3EFA2F2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80060-54C1-8B38-5DB3-A1D51584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www.podologie.be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6DDA6-7A34-C434-DC67-A84D1C6D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D6D-E4F8-4BB0-9C65-A5C3C59C47D4}" type="slidenum">
              <a:rPr lang="nl-BE"/>
              <a:pPr>
                <a:defRPr/>
              </a:pPr>
              <a:t>12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8305426-23CD-1C67-A667-66092B2F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954" y="6363304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9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7944-98A9-717E-60E1-167C85F3E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5682D47-953E-F75B-5ABB-1DA24F803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34490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604E4-D731-C5B9-5A92-49EBF014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AC2DA-8B88-9B2D-8AE1-699EBD52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www.podologie.be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DF272-D5DD-608D-7A02-6DE01937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D6D-E4F8-4BB0-9C65-A5C3C59C47D4}" type="slidenum">
              <a:rPr lang="nl-BE"/>
              <a:pPr>
                <a:defRPr/>
              </a:pPr>
              <a:t>13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793EC6-E31D-9C31-4847-5CB122FBA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59E49-A9CB-1E70-4C22-BB09758C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FAE7859-857C-6DD4-8546-E84DD3D34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957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70ACB-FA08-3F09-CDE4-89766E35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95163-938A-208B-9826-CC8E06B3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www.podologie.be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FECE8-2C01-28C5-EB75-84415EB3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D6D-E4F8-4BB0-9C65-A5C3C59C47D4}" type="slidenum">
              <a:rPr lang="nl-BE"/>
              <a:pPr>
                <a:defRPr/>
              </a:pPr>
              <a:t>14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E581B-0477-C72F-9B27-20B15A7F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5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5074-5103-777C-BCC5-6978989D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FDFC9FA-017F-15D0-635F-2AE667BC8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5346"/>
            <a:ext cx="12192000" cy="553937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BC582-777F-4020-131E-EA462F72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7B1C1-F5BB-D7B9-D997-C333FE3C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www.podologie.be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76CD52-FAFE-5789-101D-9D0820ED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D6D-E4F8-4BB0-9C65-A5C3C59C47D4}" type="slidenum">
              <a:rPr lang="nl-BE"/>
              <a:pPr>
                <a:defRPr/>
              </a:pPr>
              <a:t>15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BFB563A-6BA4-3DD4-D590-43A77171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998179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7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7C3FA-BE4F-F1D2-D2D9-9F78BCA28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BE88983-11F9-6061-A504-C7E6B3EC8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5439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72A86-F570-B4C5-348F-438596BE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Royal Belgian Podiatry Association</a:t>
            </a:r>
            <a:endParaRPr lang="nl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968F0-0DB3-535F-E4E5-52349C81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/>
              <a:t>www.podologie.be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55FB5-1DD5-0619-A59A-C90549DD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12D6D-E4F8-4BB0-9C65-A5C3C59C47D4}" type="slidenum">
              <a:rPr lang="nl-BE"/>
              <a:pPr>
                <a:defRPr/>
              </a:pPr>
              <a:t>16</a:t>
            </a:fld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A8D0EC8-911D-60B1-1A3D-BF4AED73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653" y="6359826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478C3-3EA9-79D5-1A16-D49FBDDD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Vragen?</a:t>
            </a:r>
          </a:p>
        </p:txBody>
      </p:sp>
      <p:pic>
        <p:nvPicPr>
          <p:cNvPr id="2050" name="Picture 2" descr="Afbeeldingsresultaten voor vragen">
            <a:extLst>
              <a:ext uri="{FF2B5EF4-FFF2-40B4-BE49-F238E27FC236}">
                <a16:creationId xmlns:a16="http://schemas.microsoft.com/office/drawing/2014/main" id="{4F68DC6B-1536-8068-ACDB-3C3088E9B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1319" y="1510348"/>
            <a:ext cx="5649362" cy="38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D279AF-1249-A986-EBC3-BED1158C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3A8FA4-8365-44A6-BAD2-06DE8D0CEFCE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5A3BF5-A535-18CB-2689-A7490C8B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BD36709-810B-0FA7-DAF0-226F9808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5100" b="1" dirty="0"/>
              <a:t>Betaalbare, toegankelijke en kwaliteitsvolle zorg</a:t>
            </a:r>
            <a:r>
              <a:rPr lang="nl-BE" sz="5100" dirty="0"/>
              <a:t> voor iedereen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Preventie en gezondheidspromotie</a:t>
            </a:r>
          </a:p>
          <a:p>
            <a:r>
              <a:rPr lang="nl-BE" b="1" dirty="0"/>
              <a:t>Geïntegreerde zorg </a:t>
            </a:r>
            <a:r>
              <a:rPr lang="nl-BE" dirty="0"/>
              <a:t>en ondersteuning</a:t>
            </a:r>
          </a:p>
          <a:p>
            <a:r>
              <a:rPr lang="nl-BE" b="1" dirty="0"/>
              <a:t>Persoonsgerichte</a:t>
            </a:r>
            <a:r>
              <a:rPr lang="nl-BE" dirty="0"/>
              <a:t> aanpak</a:t>
            </a:r>
          </a:p>
          <a:p>
            <a:r>
              <a:rPr lang="nl-BE" dirty="0"/>
              <a:t>Populatiegerichte aanpak</a:t>
            </a:r>
          </a:p>
          <a:p>
            <a:r>
              <a:rPr lang="nl-BE" dirty="0"/>
              <a:t>Administratieve vereenvoudiging</a:t>
            </a:r>
          </a:p>
          <a:p>
            <a:r>
              <a:rPr lang="nl-BE" dirty="0"/>
              <a:t>Digitale zorg en gegevensdeling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hlinkClick r:id="rId2"/>
              </a:rPr>
              <a:t>Vlaanderen.be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DE8959-6119-0315-A2D3-D105F5D7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Vlaamse Beleidsnota 2024–2029 </a:t>
            </a:r>
            <a:br>
              <a:rPr lang="nl-BE" dirty="0"/>
            </a:br>
            <a:r>
              <a:rPr lang="nl-BE" sz="2000" dirty="0"/>
              <a:t>Minister Caroline </a:t>
            </a:r>
            <a:r>
              <a:rPr lang="nl-BE" sz="2000" dirty="0" err="1"/>
              <a:t>Gennez</a:t>
            </a:r>
            <a:endParaRPr lang="nl-BE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98B2F1-7548-36E4-AE09-09E2D16E0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B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336F00-3AB5-4F03-8B67-1D1AA9B2DC45}" type="slidenum">
              <a:rPr lang="nl-BE" smtClean="0"/>
              <a:pPr/>
              <a:t>2</a:t>
            </a:fld>
            <a:r>
              <a:rPr lang="en-BE"/>
              <a:t> |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9EF217-006C-4C59-76B6-CAEE6622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1C2313C-F129-262D-979A-1176E8C6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Persoonsgerichtheid</a:t>
            </a:r>
            <a:r>
              <a:rPr lang="nl-BE" dirty="0"/>
              <a:t> ↔ Waarden en doelen van de patiënt centraal</a:t>
            </a:r>
          </a:p>
          <a:p>
            <a:r>
              <a:rPr lang="nl-BE" dirty="0"/>
              <a:t>Preventie en participatie ↔ Actieve betrokkenheid van burgers bij hun zorgtraject</a:t>
            </a:r>
          </a:p>
          <a:p>
            <a:r>
              <a:rPr lang="nl-BE" b="1" dirty="0"/>
              <a:t>Geïntegreerde zorg</a:t>
            </a:r>
            <a:r>
              <a:rPr lang="nl-BE" dirty="0"/>
              <a:t> ↔ Afstemming tussen disciplines en sectoren</a:t>
            </a:r>
          </a:p>
          <a:p>
            <a:r>
              <a:rPr lang="nl-BE" dirty="0"/>
              <a:t>Digitale tools ↔ Ondersteuning voor shared </a:t>
            </a:r>
            <a:r>
              <a:rPr lang="nl-BE" dirty="0" err="1"/>
              <a:t>decision</a:t>
            </a:r>
            <a:r>
              <a:rPr lang="nl-BE" dirty="0"/>
              <a:t> making en monitoring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F0D823-0A6F-FA2B-C42D-E0B12A14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Link met doelgerichte zorg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F1EADE-920D-1322-8B2E-6F23165F7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B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336F00-3AB5-4F03-8B67-1D1AA9B2DC45}" type="slidenum">
              <a:rPr lang="nl-BE" smtClean="0"/>
              <a:pPr/>
              <a:t>3</a:t>
            </a:fld>
            <a:r>
              <a:rPr lang="en-BE"/>
              <a:t> |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0208BC-551B-9733-A008-28F0EE37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6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7370-7F28-C50D-BBED-AFCC6D53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2EC2680-C6C9-4E41-74EB-A0605CF9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07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nl-BE" sz="4400" b="1" dirty="0"/>
              <a:t>Hervorming van zorgorganisatie </a:t>
            </a:r>
            <a:r>
              <a:rPr lang="nl-BE" sz="4400" dirty="0"/>
              <a:t>en financiering om verspilling en overconsumptie tegen te gaan</a:t>
            </a:r>
          </a:p>
          <a:p>
            <a:r>
              <a:rPr lang="nl-BE" sz="4400" b="1" dirty="0"/>
              <a:t>Samenwerking en gegevensdeling</a:t>
            </a:r>
            <a:r>
              <a:rPr lang="nl-BE" sz="4400" dirty="0"/>
              <a:t> door ‘ontschotting’ en zorg af te stemmen op de individuele noden van de patiënt</a:t>
            </a:r>
          </a:p>
          <a:p>
            <a:r>
              <a:rPr lang="nl-BE" sz="4400" dirty="0"/>
              <a:t>Efficiënte inzet van middelen</a:t>
            </a:r>
            <a:r>
              <a:rPr lang="nl-BE" sz="4400" b="1" dirty="0"/>
              <a:t> </a:t>
            </a:r>
            <a:r>
              <a:rPr lang="nl-BE" sz="4400" dirty="0"/>
              <a:t>met transparantie en doelmatigheid als sleutelwoorden</a:t>
            </a:r>
          </a:p>
          <a:p>
            <a:r>
              <a:rPr lang="nl-BE" sz="4400" b="1" dirty="0"/>
              <a:t>Persoonsgerichte zorg </a:t>
            </a:r>
            <a:r>
              <a:rPr lang="nl-BE" sz="4400" dirty="0"/>
              <a:t>en meer betrokkenheid van patiënten bij hun zorgtraject</a:t>
            </a:r>
          </a:p>
          <a:p>
            <a:r>
              <a:rPr lang="nl-BE" sz="4400" dirty="0"/>
              <a:t>Langetermijnvisie gebaseerd op wetenschappelijke evidentie</a:t>
            </a:r>
          </a:p>
          <a:p>
            <a:pPr marL="0" indent="0">
              <a:buNone/>
            </a:pPr>
            <a:endParaRPr lang="nl-BE" dirty="0">
              <a:hlinkClick r:id="rId2"/>
            </a:endParaRPr>
          </a:p>
          <a:p>
            <a:pPr marL="0" indent="0">
              <a:buNone/>
            </a:pPr>
            <a:r>
              <a:rPr lang="nl-BE" dirty="0">
                <a:hlinkClick r:id="rId2"/>
              </a:rPr>
              <a:t>Vandenbroucke belgium.be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BFE03C-AFE4-5DB8-AA2E-5FC41B84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355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/>
              <a:t>Federale Beleidsnota Volksgezondheid 2024 </a:t>
            </a:r>
            <a:r>
              <a:rPr lang="nl-BE" sz="2000" dirty="0"/>
              <a:t>Minister Frank Vandenbroucke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4516CA-2AAF-49CD-89C5-AF1B48BD5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1427" y="6356350"/>
            <a:ext cx="76953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B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336F00-3AB5-4F03-8B67-1D1AA9B2DC45}" type="slidenum">
              <a:rPr lang="nl-BE" smtClean="0"/>
              <a:pPr/>
              <a:t>4</a:t>
            </a:fld>
            <a:r>
              <a:rPr lang="en-BE"/>
              <a:t> |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1CD6231-BD3C-D99B-0EBD-F97133EF9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9EE1C-899B-C898-719B-AC48F3BE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4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i="0" dirty="0">
                <a:effectLst/>
              </a:rPr>
              <a:t>Mesoniveau ter ondersteuning van de implementatie van geïntegreerde en doelgerichte zorg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118F6B-96D6-BE1C-F8A1-6342C509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6039"/>
            <a:ext cx="10515600" cy="346092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BE" b="1" i="0" dirty="0">
                <a:effectLst/>
              </a:rPr>
              <a:t>Eerstelijnszones in Vlaanderen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2D3235"/>
                </a:solidFill>
                <a:effectLst/>
              </a:rPr>
              <a:t>Locoregionale Gezondheidsorganisaties in Wallonië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BE" b="0" i="0" dirty="0" err="1">
                <a:solidFill>
                  <a:srgbClr val="2D3235"/>
                </a:solidFill>
                <a:effectLst/>
              </a:rPr>
              <a:t>Brusano</a:t>
            </a:r>
            <a:r>
              <a:rPr lang="nl-BE" b="0" i="0" dirty="0">
                <a:solidFill>
                  <a:srgbClr val="2D3235"/>
                </a:solidFill>
                <a:effectLst/>
              </a:rPr>
              <a:t> (5 zorgzones) in Brussel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BE" b="0" i="0" dirty="0">
                <a:solidFill>
                  <a:srgbClr val="2D3235"/>
                </a:solidFill>
                <a:effectLst/>
              </a:rPr>
              <a:t>Netwerk voor Geïntegreerde Zorg in de Duitstalige Gemeenschap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969DF9-8F2F-83AF-E757-1AA127B7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8FA4-8365-44A6-BAD2-06DE8D0CEFCE}" type="slidenum">
              <a:rPr lang="nl-BE" smtClean="0"/>
              <a:t>5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9F7629-5827-978A-176C-6C3F477E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38881-0DA8-06C3-8C98-99F861DB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Definitie doelgerichte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7D6D75-C6D1-4FB0-8FB3-41CEF8794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BE" b="0" dirty="0">
                <a:effectLst/>
                <a:latin typeface="Source Sans Pro" panose="020B0503030403020204" pitchFamily="34" charset="0"/>
              </a:rPr>
              <a:t>‘</a:t>
            </a:r>
            <a:r>
              <a:rPr lang="nl-BE" dirty="0">
                <a:latin typeface="Source Sans Pro" panose="020B0503030403020204" pitchFamily="34" charset="0"/>
              </a:rPr>
              <a:t>H</a:t>
            </a:r>
            <a:r>
              <a:rPr lang="nl-BE" b="0" dirty="0">
                <a:effectLst/>
                <a:latin typeface="Source Sans Pro" panose="020B0503030403020204" pitchFamily="34" charset="0"/>
              </a:rPr>
              <a:t>et hoogst mogelijke niveau van gezondheid bereiken zoals het individu gezondheid zelf definieert’, Jim </a:t>
            </a:r>
            <a:r>
              <a:rPr lang="nl-BE" b="0" dirty="0" err="1">
                <a:effectLst/>
                <a:latin typeface="Source Sans Pro" panose="020B0503030403020204" pitchFamily="34" charset="0"/>
              </a:rPr>
              <a:t>Mold</a:t>
            </a:r>
            <a:r>
              <a:rPr lang="nl-BE" b="0" dirty="0">
                <a:effectLst/>
                <a:latin typeface="Source Sans Pro" panose="020B0503030403020204" pitchFamily="34" charset="0"/>
              </a:rPr>
              <a:t> 1991</a:t>
            </a:r>
          </a:p>
          <a:p>
            <a:r>
              <a:rPr lang="nl-BE" dirty="0"/>
              <a:t>F</a:t>
            </a:r>
            <a:r>
              <a:rPr lang="nl-BE" b="0" i="0" dirty="0">
                <a:effectLst/>
                <a:latin typeface="Source Sans Pro" panose="020B0503030403020204" pitchFamily="34" charset="0"/>
              </a:rPr>
              <a:t>ocussen op ‘omgaan’ met de gevolgen van de ziekte </a:t>
            </a:r>
            <a:r>
              <a:rPr lang="nl-BE" b="0" i="0" dirty="0" err="1">
                <a:effectLst/>
                <a:latin typeface="Source Sans Pro" panose="020B0503030403020204" pitchFamily="34" charset="0"/>
              </a:rPr>
              <a:t>ipv</a:t>
            </a:r>
            <a:r>
              <a:rPr lang="nl-BE" b="0" i="0" dirty="0">
                <a:effectLst/>
                <a:latin typeface="Source Sans Pro" panose="020B0503030403020204" pitchFamily="34" charset="0"/>
              </a:rPr>
              <a:t> op genezen van de ziekte</a:t>
            </a:r>
          </a:p>
          <a:p>
            <a:r>
              <a:rPr lang="nl-BE" b="0" i="0" dirty="0">
                <a:effectLst/>
                <a:latin typeface="Source Sans Pro" panose="020B0503030403020204" pitchFamily="34" charset="0"/>
              </a:rPr>
              <a:t>‘Meer zorgen voor de mens dan voor de ziekte’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D1D744-93B6-C442-C780-21C2E8C1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8FA4-8365-44A6-BAD2-06DE8D0CEFCE}" type="slidenum">
              <a:rPr lang="nl-BE" smtClean="0"/>
              <a:t>6</a:t>
            </a:fld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457CBD-6B2C-92C7-3191-A60B2049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29E7-B4E7-D3A9-631C-F8C7B39C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9CF73-8F84-512B-E6CB-45570050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Doelgerichte zorg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618E6-72FE-0422-F392-C7DC9501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Source Sans Pro" panose="020B0503030403020204" pitchFamily="34" charset="0"/>
              </a:rPr>
              <a:t>Paradigmashift van ziekte-georiënteerde zorg naar zorg die uitgaat van doelstellingen/levensdoelen van de persoon </a:t>
            </a:r>
          </a:p>
          <a:p>
            <a:pPr lvl="1"/>
            <a:r>
              <a:rPr lang="nl-BE" dirty="0" err="1">
                <a:latin typeface="Source Sans Pro" panose="020B0503030403020204" pitchFamily="34" charset="0"/>
              </a:rPr>
              <a:t>Problem-oriented</a:t>
            </a:r>
            <a:r>
              <a:rPr lang="nl-BE" dirty="0">
                <a:latin typeface="Source Sans Pro" panose="020B0503030403020204" pitchFamily="34" charset="0"/>
              </a:rPr>
              <a:t> care → goal-</a:t>
            </a:r>
            <a:r>
              <a:rPr lang="nl-BE" dirty="0" err="1">
                <a:latin typeface="Source Sans Pro" panose="020B0503030403020204" pitchFamily="34" charset="0"/>
              </a:rPr>
              <a:t>oriented</a:t>
            </a:r>
            <a:r>
              <a:rPr lang="nl-BE" dirty="0">
                <a:latin typeface="Source Sans Pro" panose="020B0503030403020204" pitchFamily="34" charset="0"/>
              </a:rPr>
              <a:t> care</a:t>
            </a:r>
          </a:p>
          <a:p>
            <a:r>
              <a:rPr lang="nl-BE" dirty="0">
                <a:latin typeface="Source Sans Pro" panose="020B0503030403020204" pitchFamily="34" charset="0"/>
              </a:rPr>
              <a:t>Persoon met een zorg- en ondersteuningsnood (PZON)</a:t>
            </a:r>
          </a:p>
          <a:p>
            <a:pPr lvl="1"/>
            <a:r>
              <a:rPr lang="nl-BE" b="0" i="0" dirty="0">
                <a:effectLst/>
              </a:rPr>
              <a:t>Wat doet er écht toe in iemands leven? </a:t>
            </a:r>
          </a:p>
          <a:p>
            <a:pPr lvl="2"/>
            <a:r>
              <a:rPr lang="nl-BE" dirty="0"/>
              <a:t>V</a:t>
            </a:r>
            <a:r>
              <a:rPr lang="nl-BE" b="0" i="0" dirty="0">
                <a:effectLst/>
              </a:rPr>
              <a:t>erbeteren van levenskwaliteit</a:t>
            </a:r>
          </a:p>
          <a:p>
            <a:pPr lvl="2"/>
            <a:r>
              <a:rPr lang="nl-BE" dirty="0"/>
              <a:t>Po</a:t>
            </a:r>
            <a:r>
              <a:rPr lang="nl-BE" b="0" i="0" dirty="0">
                <a:effectLst/>
              </a:rPr>
              <a:t>sitieve kijk op gezondheid, gebaseerd op de doelen en mogelijkheden van de persoon zelf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6C503C5-3C4B-E2C2-ADB6-FFB18BEC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8FA4-8365-44A6-BAD2-06DE8D0CEFCE}" type="slidenum">
              <a:rPr lang="nl-BE" smtClean="0"/>
              <a:t>7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4136AC-E155-72C2-F36D-DA5FC47B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0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A4820-A422-74D2-88C5-D47467F5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E33E4-3DC8-F062-20E3-F395C7EA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731"/>
            <a:ext cx="10515600" cy="1325563"/>
          </a:xfrm>
        </p:spPr>
        <p:txBody>
          <a:bodyPr/>
          <a:lstStyle/>
          <a:p>
            <a:r>
              <a:rPr lang="nl-BE" dirty="0"/>
              <a:t>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BC0DD-C346-CBAD-C8DA-B7FB0598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45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dirty="0"/>
              <a:t>Actieve luisterhouding van de zorgverlener 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Aandacht voor het verhaal van de zorgvrager → holistische benadering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Gemeenschappelijke taal 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Gedeelde verantwoordelijkheid → shared </a:t>
            </a:r>
            <a:r>
              <a:rPr lang="nl-BE" dirty="0" err="1"/>
              <a:t>decision</a:t>
            </a:r>
            <a:r>
              <a:rPr lang="nl-BE" dirty="0"/>
              <a:t> making</a:t>
            </a:r>
          </a:p>
          <a:p>
            <a:pPr marL="457200" indent="-457200">
              <a:buFont typeface="+mj-lt"/>
              <a:buAutoNum type="arabicPeriod"/>
            </a:pPr>
            <a:r>
              <a:rPr lang="nl-BE" dirty="0"/>
              <a:t>Gelijkwaardigheid in de zorgrelatie → patiënt empowerment</a:t>
            </a:r>
          </a:p>
          <a:p>
            <a:pPr lvl="1"/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679AC1-7058-397E-4484-F139B399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8FA4-8365-44A6-BAD2-06DE8D0CEFCE}" type="slidenum">
              <a:rPr lang="nl-BE" smtClean="0"/>
              <a:t>8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5DB698-6D42-C3B6-2AF9-2824838D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9B05C-A3FF-8598-D0AF-B3BEF210F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4161A-B3E1-901C-5638-B5B6CC06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Handvaten voor zorgvrager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69B42-EFB8-F663-7DA5-BDC7B99CC2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/>
              <a:t>Vlaams patiëntenplatform</a:t>
            </a:r>
          </a:p>
          <a:p>
            <a:pPr lvl="1"/>
            <a:r>
              <a:rPr lang="nl-BE">
                <a:hlinkClick r:id="rId2"/>
              </a:rPr>
              <a:t>Doelzoeker</a:t>
            </a:r>
            <a:endParaRPr lang="nl-BE"/>
          </a:p>
          <a:p>
            <a:endParaRPr lang="nl-BE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1AA809C-A01C-9FCE-A332-D974105CF0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>
                <a:hlinkClick r:id="rId3"/>
              </a:rPr>
              <a:t>Instituut positieve gezondheid </a:t>
            </a:r>
            <a:endParaRPr lang="nl-BE" dirty="0"/>
          </a:p>
          <a:p>
            <a:pPr lvl="1"/>
            <a:r>
              <a:rPr lang="nl-BE" dirty="0"/>
              <a:t>Gesprekinstrument </a:t>
            </a:r>
          </a:p>
          <a:p>
            <a:pPr lvl="2"/>
            <a:r>
              <a:rPr lang="nl-BE" dirty="0"/>
              <a:t>Wat gaat er goed en waar wil je verandering in als zorgvrager? </a:t>
            </a:r>
          </a:p>
          <a:p>
            <a:pPr lvl="2"/>
            <a:r>
              <a:rPr lang="nl-BE" dirty="0"/>
              <a:t>Wat heb jij nodig om je gezonder en veerkrachtiger te voelen?</a:t>
            </a:r>
          </a:p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AECAC1-10FD-F41D-51A9-42101266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A8FA4-8365-44A6-BAD2-06DE8D0CEFCE}" type="slidenum">
              <a:rPr lang="nl-BE" smtClean="0"/>
              <a:t>9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63B12A-3860-5ED5-753F-150D53F1E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445" y="2708644"/>
            <a:ext cx="2337704" cy="323353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624AF10-9A3C-346D-B527-2BB6935DB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5763098"/>
            <a:ext cx="929721" cy="3581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B294ACB-F8D5-3179-EB02-D06DAF727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50" y="4001294"/>
            <a:ext cx="2039499" cy="20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5D87F29EF7F49B96E05F39620AF2E" ma:contentTypeVersion="14" ma:contentTypeDescription="Een nieuw document maken." ma:contentTypeScope="" ma:versionID="87eb07604feedcf3c4c0048140ea4f39">
  <xsd:schema xmlns:xsd="http://www.w3.org/2001/XMLSchema" xmlns:xs="http://www.w3.org/2001/XMLSchema" xmlns:p="http://schemas.microsoft.com/office/2006/metadata/properties" xmlns:ns2="b5020789-bc72-4853-bff8-3cc8960297b2" xmlns:ns3="be1435da-da34-437e-bf97-e47a3facc235" targetNamespace="http://schemas.microsoft.com/office/2006/metadata/properties" ma:root="true" ma:fieldsID="6252110a6476a911dfc1ad07bb3e02ad" ns2:_="" ns3:_="">
    <xsd:import namespace="b5020789-bc72-4853-bff8-3cc8960297b2"/>
    <xsd:import namespace="be1435da-da34-437e-bf97-e47a3facc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20789-bc72-4853-bff8-3cc896029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a311c831-3f07-47ec-941c-f6bedd7c84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435da-da34-437e-bf97-e47a3facc2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3725275-5684-4495-bdee-eb2691c891f1}" ma:internalName="TaxCatchAll" ma:showField="CatchAllData" ma:web="be1435da-da34-437e-bf97-e47a3facc2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020789-bc72-4853-bff8-3cc8960297b2">
      <Terms xmlns="http://schemas.microsoft.com/office/infopath/2007/PartnerControls"/>
    </lcf76f155ced4ddcb4097134ff3c332f>
    <TaxCatchAll xmlns="be1435da-da34-437e-bf97-e47a3facc235" xsi:nil="true"/>
  </documentManagement>
</p:properties>
</file>

<file path=customXml/itemProps1.xml><?xml version="1.0" encoding="utf-8"?>
<ds:datastoreItem xmlns:ds="http://schemas.openxmlformats.org/officeDocument/2006/customXml" ds:itemID="{4E26A426-B055-4A09-9D86-F5530099BE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8DBB92-4A31-411E-8AF9-DBADFBC1A593}"/>
</file>

<file path=customXml/itemProps3.xml><?xml version="1.0" encoding="utf-8"?>
<ds:datastoreItem xmlns:ds="http://schemas.openxmlformats.org/officeDocument/2006/customXml" ds:itemID="{78B2A897-4461-4B03-91EB-24188CB72343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be1435da-da34-437e-bf97-e47a3facc235"/>
    <ds:schemaRef ds:uri="http://schemas.microsoft.com/office/2006/metadata/properties"/>
    <ds:schemaRef ds:uri="b5020789-bc72-4853-bff8-3cc8960297b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Source Sans Pro</vt:lpstr>
      <vt:lpstr>Office Theme</vt:lpstr>
      <vt:lpstr>Geïntegreerde en doelgerichte zorg Kringproject podologie ‘25-’26</vt:lpstr>
      <vt:lpstr>Vlaamse Beleidsnota 2024–2029  Minister Caroline Gennez</vt:lpstr>
      <vt:lpstr>Link met doelgerichte zorg</vt:lpstr>
      <vt:lpstr>Federale Beleidsnota Volksgezondheid 2024 Minister Frank Vandenbroucke</vt:lpstr>
      <vt:lpstr>Mesoniveau ter ondersteuning van de implementatie van geïntegreerde en doelgerichte zorg</vt:lpstr>
      <vt:lpstr>Definitie doelgerichte zorg</vt:lpstr>
      <vt:lpstr>Doelgerichte zorg</vt:lpstr>
      <vt:lpstr>Voorwaarden</vt:lpstr>
      <vt:lpstr>Handvaten voor zorgvrager</vt:lpstr>
      <vt:lpstr>Kringproject podologie april ‘25- maart ‘26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Coraline Steingueldoir</dc:creator>
  <cp:lastModifiedBy>Coraline Steingueldoir</cp:lastModifiedBy>
  <cp:revision>7</cp:revision>
  <dcterms:created xsi:type="dcterms:W3CDTF">2024-11-14T12:23:36Z</dcterms:created>
  <dcterms:modified xsi:type="dcterms:W3CDTF">2025-11-07T09:21:34Z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0x0101001B05D87F29EF7F49B96E05F39620AF2E</vt:lpwstr>
  </property>
  <property fmtid="{D5CDD505-2E9C-101B-9397-08002B2CF9AE}" pid="3" name="MediaServiceImageTags">
    <vt:lpwstr/>
  </property>
</Properties>
</file>